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57" r:id="rId9"/>
    <p:sldId id="258" r:id="rId10"/>
    <p:sldId id="259" r:id="rId11"/>
    <p:sldId id="260" r:id="rId12"/>
    <p:sldId id="287" r:id="rId13"/>
    <p:sldId id="288" r:id="rId14"/>
    <p:sldId id="285" r:id="rId15"/>
    <p:sldId id="286" r:id="rId16"/>
    <p:sldId id="263" r:id="rId17"/>
    <p:sldId id="264" r:id="rId18"/>
    <p:sldId id="265" r:id="rId19"/>
    <p:sldId id="293" r:id="rId20"/>
    <p:sldId id="294" r:id="rId21"/>
    <p:sldId id="295" r:id="rId22"/>
    <p:sldId id="296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97" r:id="rId31"/>
    <p:sldId id="298" r:id="rId32"/>
    <p:sldId id="261" r:id="rId33"/>
    <p:sldId id="262" r:id="rId34"/>
    <p:sldId id="273" r:id="rId35"/>
    <p:sldId id="274" r:id="rId36"/>
    <p:sldId id="289" r:id="rId37"/>
    <p:sldId id="290" r:id="rId38"/>
    <p:sldId id="291" r:id="rId39"/>
    <p:sldId id="292" r:id="rId40"/>
    <p:sldId id="275" r:id="rId41"/>
    <p:sldId id="276" r:id="rId42"/>
    <p:sldId id="277" r:id="rId43"/>
    <p:sldId id="27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9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3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F265-E9E9-2640-B880-9353230C55F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371E-6CC4-4E47-AE28-99FE07AA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Diversify Your Syllabi:</a:t>
            </a:r>
            <a:br>
              <a:rPr lang="en-US" dirty="0" smtClean="0"/>
            </a:br>
            <a:r>
              <a:rPr lang="en-US" dirty="0" smtClean="0"/>
              <a:t>South Asian Philosophy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8586"/>
            <a:ext cx="6400800" cy="20402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Prof. Charles Goodman</a:t>
            </a:r>
          </a:p>
          <a:p>
            <a:r>
              <a:rPr lang="en-US" dirty="0" smtClean="0"/>
              <a:t>Binghamton University (SUNY)</a:t>
            </a:r>
          </a:p>
          <a:p>
            <a:r>
              <a:rPr lang="en-US" dirty="0" smtClean="0"/>
              <a:t>To be presented </a:t>
            </a:r>
            <a:r>
              <a:rPr lang="en-US" dirty="0" smtClean="0"/>
              <a:t>at </a:t>
            </a:r>
            <a:r>
              <a:rPr lang="en-US" dirty="0" smtClean="0"/>
              <a:t>York University, 2/28/19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4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jjhim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11457"/>
          <a:stretch/>
        </p:blipFill>
        <p:spPr>
          <a:xfrm>
            <a:off x="2188836" y="274638"/>
            <a:ext cx="4045054" cy="6131426"/>
          </a:xfrm>
        </p:spPr>
      </p:pic>
    </p:spTree>
    <p:extLst>
      <p:ext uri="{BB962C8B-B14F-4D97-AF65-F5344CB8AC3E}">
        <p14:creationId xmlns:p14="http://schemas.microsoft.com/office/powerpoint/2010/main" val="10074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Middle Length Discourses of the Buddha.  </a:t>
            </a:r>
            <a:r>
              <a:rPr lang="en-US" dirty="0" err="1" smtClean="0"/>
              <a:t>Ñānamoli</a:t>
            </a:r>
            <a:r>
              <a:rPr lang="en-US" dirty="0" smtClean="0"/>
              <a:t> and Bodhi,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939"/>
            <a:ext cx="8229600" cy="40670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Especially useful for classes:</a:t>
            </a:r>
          </a:p>
          <a:p>
            <a:r>
              <a:rPr lang="en-US" dirty="0" smtClean="0"/>
              <a:t>The Noble Search, MN 26: The historical Buddha’s life story</a:t>
            </a:r>
          </a:p>
          <a:p>
            <a:r>
              <a:rPr lang="en-US" dirty="0" smtClean="0"/>
              <a:t>The Shorter Discourse to </a:t>
            </a:r>
            <a:r>
              <a:rPr lang="en-US" dirty="0" err="1" smtClean="0"/>
              <a:t>Saccaka</a:t>
            </a:r>
            <a:r>
              <a:rPr lang="en-US" dirty="0" smtClean="0"/>
              <a:t>, MN 35: Personal identity</a:t>
            </a:r>
          </a:p>
          <a:p>
            <a:r>
              <a:rPr lang="en-US" dirty="0" err="1" smtClean="0"/>
              <a:t>Māgandiya</a:t>
            </a:r>
            <a:r>
              <a:rPr lang="en-US" dirty="0" smtClean="0"/>
              <a:t> </a:t>
            </a:r>
            <a:r>
              <a:rPr lang="en-US" dirty="0" err="1" smtClean="0"/>
              <a:t>Sutta</a:t>
            </a:r>
            <a:r>
              <a:rPr lang="en-US" dirty="0" smtClean="0"/>
              <a:t>, MN 75: Theory of well-being</a:t>
            </a:r>
          </a:p>
          <a:p>
            <a:r>
              <a:rPr lang="en-US" dirty="0" smtClean="0"/>
              <a:t>The Simile of the Snake, MN 22: Uses and limits of philosophy, pragmatism.  Also MN 63 and 72</a:t>
            </a:r>
          </a:p>
        </p:txBody>
      </p:sp>
    </p:spTree>
    <p:extLst>
      <p:ext uri="{BB962C8B-B14F-4D97-AF65-F5344CB8AC3E}">
        <p14:creationId xmlns:p14="http://schemas.microsoft.com/office/powerpoint/2010/main" val="13683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P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 b="2598"/>
          <a:stretch/>
        </p:blipFill>
        <p:spPr>
          <a:xfrm rot="5400000">
            <a:off x="1100218" y="1370593"/>
            <a:ext cx="6278233" cy="4086323"/>
          </a:xfrm>
        </p:spPr>
      </p:pic>
    </p:spTree>
    <p:extLst>
      <p:ext uri="{BB962C8B-B14F-4D97-AF65-F5344CB8AC3E}">
        <p14:creationId xmlns:p14="http://schemas.microsoft.com/office/powerpoint/2010/main" val="305453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Buddhist Philosophy: Essential Readings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W. </a:t>
            </a:r>
            <a:r>
              <a:rPr lang="en-US" sz="3200" dirty="0" err="1" smtClean="0"/>
              <a:t>Edelglass</a:t>
            </a:r>
            <a:r>
              <a:rPr lang="en-US" sz="3200" dirty="0" smtClean="0"/>
              <a:t> and J. Garfield, eds.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wide selection of readings from South, Central, and East Asian Buddhist traditions</a:t>
            </a:r>
          </a:p>
          <a:p>
            <a:r>
              <a:rPr lang="en-US" dirty="0" smtClean="0"/>
              <a:t>For the Buddhist view on personal identity, assign especially </a:t>
            </a:r>
            <a:r>
              <a:rPr lang="en-US" dirty="0" err="1" smtClean="0"/>
              <a:t>ch.</a:t>
            </a:r>
            <a:r>
              <a:rPr lang="en-US" dirty="0" smtClean="0"/>
              <a:t> 23, 25, 26 and 28</a:t>
            </a:r>
          </a:p>
          <a:p>
            <a:r>
              <a:rPr lang="en-US" dirty="0" smtClean="0"/>
              <a:t>Don’t teach the whole book!  Many Tibetan readings require extensive background in Buddhist thought; many E. Asian readings </a:t>
            </a:r>
            <a:r>
              <a:rPr lang="en-US" smtClean="0"/>
              <a:t>are opaque</a:t>
            </a:r>
            <a:r>
              <a:rPr lang="en-US" dirty="0" smtClean="0"/>
              <a:t>.  Might try </a:t>
            </a:r>
            <a:r>
              <a:rPr lang="en-US" dirty="0" err="1" smtClean="0"/>
              <a:t>Dōgen</a:t>
            </a:r>
            <a:r>
              <a:rPr lang="en-US" dirty="0" smtClean="0"/>
              <a:t>, 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9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ssential Vedān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" b="2598"/>
          <a:stretch>
            <a:fillRect/>
          </a:stretch>
        </p:blipFill>
        <p:spPr>
          <a:xfrm rot="5400000">
            <a:off x="1714150" y="1171953"/>
            <a:ext cx="6210516" cy="4415888"/>
          </a:xfrm>
        </p:spPr>
      </p:pic>
    </p:spTree>
    <p:extLst>
      <p:ext uri="{BB962C8B-B14F-4D97-AF65-F5344CB8AC3E}">
        <p14:creationId xmlns:p14="http://schemas.microsoft.com/office/powerpoint/2010/main" val="353425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Essential </a:t>
            </a:r>
            <a:r>
              <a:rPr lang="en-US" i="1" dirty="0" err="1" smtClean="0"/>
              <a:t>Vedānta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E. Deutsch and R. </a:t>
            </a:r>
            <a:r>
              <a:rPr lang="en-US" dirty="0" err="1" smtClean="0"/>
              <a:t>Dalvi</a:t>
            </a:r>
            <a:r>
              <a:rPr lang="en-US" dirty="0" smtClean="0"/>
              <a:t>, ed. and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range of primary sources from the entire history of the </a:t>
            </a:r>
            <a:r>
              <a:rPr lang="en-US" dirty="0" err="1" smtClean="0"/>
              <a:t>Vedānta</a:t>
            </a:r>
            <a:r>
              <a:rPr lang="en-US" dirty="0" smtClean="0"/>
              <a:t> tradition</a:t>
            </a:r>
          </a:p>
          <a:p>
            <a:r>
              <a:rPr lang="en-US" dirty="0" smtClean="0"/>
              <a:t>Of greatest philosophical interest is </a:t>
            </a:r>
            <a:r>
              <a:rPr lang="en-US" dirty="0" err="1" smtClean="0"/>
              <a:t>ch.</a:t>
            </a:r>
            <a:r>
              <a:rPr lang="en-US" dirty="0" smtClean="0"/>
              <a:t> 6, “Criticisms of Rival Systems”, containing material that can be used as a counterpoint to Buddhist reductionism about personal identity, as well as many other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7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M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472019" y="1822923"/>
            <a:ext cx="6310482" cy="3470522"/>
          </a:xfrm>
        </p:spPr>
      </p:pic>
    </p:spTree>
    <p:extLst>
      <p:ext uri="{BB962C8B-B14F-4D97-AF65-F5344CB8AC3E}">
        <p14:creationId xmlns:p14="http://schemas.microsoft.com/office/powerpoint/2010/main" val="301858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Nāgārjuna’s</a:t>
            </a:r>
            <a:r>
              <a:rPr lang="en-US" dirty="0" smtClean="0"/>
              <a:t> Middle Way,</a:t>
            </a:r>
            <a:br>
              <a:rPr lang="en-US" dirty="0" smtClean="0"/>
            </a:br>
            <a:r>
              <a:rPr lang="en-US" dirty="0" err="1" smtClean="0"/>
              <a:t>Siderits</a:t>
            </a:r>
            <a:r>
              <a:rPr lang="en-US" dirty="0" smtClean="0"/>
              <a:t> and </a:t>
            </a:r>
            <a:r>
              <a:rPr lang="en-US" dirty="0" err="1" smtClean="0"/>
              <a:t>Katsura</a:t>
            </a:r>
            <a:r>
              <a:rPr lang="en-US" dirty="0" smtClean="0"/>
              <a:t>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to use: </a:t>
            </a:r>
          </a:p>
          <a:p>
            <a:r>
              <a:rPr lang="en-US" dirty="0" smtClean="0"/>
              <a:t>Single most influential and important work of Buddhist philosophy  </a:t>
            </a:r>
          </a:p>
          <a:p>
            <a:r>
              <a:rPr lang="en-US" dirty="0" smtClean="0"/>
              <a:t>Detailed explanatory notes, based on all four Indian commentaries, walk students through the arguments</a:t>
            </a:r>
          </a:p>
          <a:p>
            <a:r>
              <a:rPr lang="en-US" dirty="0" smtClean="0"/>
              <a:t> Deeply scholarly, if not always elegant,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3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esterhoff N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" b="2598"/>
          <a:stretch>
            <a:fillRect/>
          </a:stretch>
        </p:blipFill>
        <p:spPr>
          <a:xfrm rot="5400000">
            <a:off x="1802182" y="1369540"/>
            <a:ext cx="5899824" cy="4194975"/>
          </a:xfrm>
        </p:spPr>
      </p:pic>
    </p:spTree>
    <p:extLst>
      <p:ext uri="{BB962C8B-B14F-4D97-AF65-F5344CB8AC3E}">
        <p14:creationId xmlns:p14="http://schemas.microsoft.com/office/powerpoint/2010/main" val="50659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2418"/>
          <a:stretch>
            <a:fillRect/>
          </a:stretch>
        </p:blipFill>
        <p:spPr>
          <a:xfrm rot="5400000">
            <a:off x="1542053" y="1193357"/>
            <a:ext cx="6418651" cy="4581213"/>
          </a:xfrm>
        </p:spPr>
      </p:pic>
    </p:spTree>
    <p:extLst>
      <p:ext uri="{BB962C8B-B14F-4D97-AF65-F5344CB8AC3E}">
        <p14:creationId xmlns:p14="http://schemas.microsoft.com/office/powerpoint/2010/main" val="156204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h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11438" b="3961"/>
          <a:stretch/>
        </p:blipFill>
        <p:spPr>
          <a:xfrm rot="5400000">
            <a:off x="1487449" y="1299080"/>
            <a:ext cx="6169893" cy="4121009"/>
          </a:xfrm>
        </p:spPr>
      </p:pic>
    </p:spTree>
    <p:extLst>
      <p:ext uri="{BB962C8B-B14F-4D97-AF65-F5344CB8AC3E}">
        <p14:creationId xmlns:p14="http://schemas.microsoft.com/office/powerpoint/2010/main" val="347049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Emptiness of Emptiness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Huntington and </a:t>
            </a:r>
            <a:r>
              <a:rPr lang="en-US" dirty="0" err="1" smtClean="0"/>
              <a:t>Wangchen</a:t>
            </a:r>
            <a:r>
              <a:rPr lang="en-US" dirty="0" smtClean="0"/>
              <a:t>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possible alternative to </a:t>
            </a:r>
            <a:r>
              <a:rPr lang="en-US" i="1" dirty="0" err="1" smtClean="0"/>
              <a:t>N</a:t>
            </a:r>
            <a:r>
              <a:rPr lang="en-US" i="1" dirty="0" err="1" smtClean="0"/>
              <a:t>āgārjuna’s</a:t>
            </a:r>
            <a:r>
              <a:rPr lang="en-US" i="1" dirty="0" smtClean="0"/>
              <a:t> Middle Way</a:t>
            </a:r>
            <a:r>
              <a:rPr lang="en-US" dirty="0" smtClean="0"/>
              <a:t>.  Offers fewer arguments but explains them more fully</a:t>
            </a:r>
          </a:p>
          <a:p>
            <a:r>
              <a:rPr lang="en-US" dirty="0" smtClean="0"/>
              <a:t>Teach </a:t>
            </a:r>
            <a:r>
              <a:rPr lang="en-US" dirty="0" err="1" smtClean="0"/>
              <a:t>ch.</a:t>
            </a:r>
            <a:r>
              <a:rPr lang="en-US" dirty="0" smtClean="0"/>
              <a:t> 6 (which is most of the pages)</a:t>
            </a:r>
          </a:p>
          <a:p>
            <a:r>
              <a:rPr lang="en-US" dirty="0" smtClean="0"/>
              <a:t>Extensive introductory material by Huntington offers a controversial but interesting interpretation of </a:t>
            </a:r>
            <a:r>
              <a:rPr lang="en-US" dirty="0" err="1" smtClean="0"/>
              <a:t>Madhyamaka</a:t>
            </a:r>
            <a:r>
              <a:rPr lang="en-US" dirty="0" smtClean="0"/>
              <a:t> that connects it directly to contemporary Western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9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RC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" b="2598"/>
          <a:stretch>
            <a:fillRect/>
          </a:stretch>
        </p:blipFill>
        <p:spPr>
          <a:xfrm rot="5400000">
            <a:off x="1339633" y="1202743"/>
            <a:ext cx="6423627" cy="4567417"/>
          </a:xfrm>
        </p:spPr>
      </p:pic>
    </p:spTree>
    <p:extLst>
      <p:ext uri="{BB962C8B-B14F-4D97-AF65-F5344CB8AC3E}">
        <p14:creationId xmlns:p14="http://schemas.microsoft.com/office/powerpoint/2010/main" val="280875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Tsong</a:t>
            </a:r>
            <a:r>
              <a:rPr lang="en-US" sz="3200" dirty="0" smtClean="0"/>
              <a:t>-</a:t>
            </a:r>
            <a:r>
              <a:rPr lang="en-US" sz="3200" dirty="0" err="1"/>
              <a:t>k</a:t>
            </a:r>
            <a:r>
              <a:rPr lang="en-US" sz="3200" dirty="0" err="1" smtClean="0"/>
              <a:t>ha</a:t>
            </a:r>
            <a:r>
              <a:rPr lang="en-US" sz="3200" dirty="0" smtClean="0"/>
              <a:t>-pa’s </a:t>
            </a:r>
            <a:r>
              <a:rPr lang="en-US" sz="3200" i="1" dirty="0" smtClean="0"/>
              <a:t>Great Treatise</a:t>
            </a:r>
            <a:r>
              <a:rPr lang="en-US" sz="3200" dirty="0" smtClean="0"/>
              <a:t>, vol. 3</a:t>
            </a:r>
            <a:br>
              <a:rPr lang="en-US" sz="3200" dirty="0" smtClean="0"/>
            </a:br>
            <a:r>
              <a:rPr lang="en-US" sz="3200" dirty="0" err="1" smtClean="0"/>
              <a:t>Lamrim</a:t>
            </a:r>
            <a:r>
              <a:rPr lang="en-US" sz="3200" dirty="0" smtClean="0"/>
              <a:t> </a:t>
            </a:r>
            <a:r>
              <a:rPr lang="en-US" sz="3200" dirty="0" err="1" smtClean="0"/>
              <a:t>Chenmo</a:t>
            </a:r>
            <a:r>
              <a:rPr lang="en-US" sz="3200" dirty="0" smtClean="0"/>
              <a:t> Translation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important works of Tibetan philosophy.  A key text in the lineage of HHDL</a:t>
            </a:r>
          </a:p>
          <a:p>
            <a:r>
              <a:rPr lang="en-US" dirty="0" smtClean="0"/>
              <a:t>Dense and technical, but somewhat less difficult than </a:t>
            </a:r>
            <a:r>
              <a:rPr lang="en-US" dirty="0" err="1" smtClean="0"/>
              <a:t>Tsong</a:t>
            </a:r>
            <a:r>
              <a:rPr lang="en-US" dirty="0" smtClean="0"/>
              <a:t>-</a:t>
            </a:r>
            <a:r>
              <a:rPr lang="en-US" dirty="0" err="1" smtClean="0"/>
              <a:t>kha</a:t>
            </a:r>
            <a:r>
              <a:rPr lang="en-US" dirty="0" smtClean="0"/>
              <a:t>-pa’s other main texts</a:t>
            </a:r>
          </a:p>
          <a:p>
            <a:r>
              <a:rPr lang="en-US" dirty="0" smtClean="0"/>
              <a:t>Shows how to understand </a:t>
            </a:r>
            <a:r>
              <a:rPr lang="en-US" dirty="0" err="1" smtClean="0"/>
              <a:t>N</a:t>
            </a:r>
            <a:r>
              <a:rPr lang="en-US" dirty="0" err="1" smtClean="0"/>
              <a:t>āgārjuna’s</a:t>
            </a:r>
            <a:r>
              <a:rPr lang="en-US" dirty="0" smtClean="0"/>
              <a:t> teachings as presenting a philosophical position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8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ambana Dignag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781863" y="1598377"/>
            <a:ext cx="6786779" cy="3732467"/>
          </a:xfrm>
        </p:spPr>
      </p:pic>
    </p:spTree>
    <p:extLst>
      <p:ext uri="{BB962C8B-B14F-4D97-AF65-F5344CB8AC3E}">
        <p14:creationId xmlns:p14="http://schemas.microsoft.com/office/powerpoint/2010/main" val="225348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Dignāga’s</a:t>
            </a:r>
            <a:r>
              <a:rPr lang="en-US" dirty="0"/>
              <a:t> </a:t>
            </a:r>
            <a:r>
              <a:rPr lang="en-US" i="1" dirty="0" smtClean="0"/>
              <a:t>Investigation of the Percept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Duckworth et al.,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text on philosophy of perception</a:t>
            </a:r>
          </a:p>
          <a:p>
            <a:r>
              <a:rPr lang="en-US" dirty="0" smtClean="0"/>
              <a:t>Requires familiarity with Buddhist </a:t>
            </a:r>
            <a:r>
              <a:rPr lang="en-US" dirty="0" err="1" smtClean="0"/>
              <a:t>mereological</a:t>
            </a:r>
            <a:r>
              <a:rPr lang="en-US" dirty="0" smtClean="0"/>
              <a:t> reductionism</a:t>
            </a:r>
          </a:p>
          <a:p>
            <a:r>
              <a:rPr lang="en-US" dirty="0" smtClean="0"/>
              <a:t>Excellent way into discussion of idealism</a:t>
            </a:r>
          </a:p>
          <a:p>
            <a:r>
              <a:rPr lang="en-US" dirty="0" smtClean="0"/>
              <a:t>Very extensive commentarial material, including translations of one Indian </a:t>
            </a:r>
            <a:r>
              <a:rPr lang="en-US" smtClean="0"/>
              <a:t>and several Tibetan </a:t>
            </a:r>
            <a:r>
              <a:rPr lang="en-US" dirty="0" smtClean="0"/>
              <a:t>commentaries</a:t>
            </a:r>
          </a:p>
        </p:txBody>
      </p:sp>
    </p:spTree>
    <p:extLst>
      <p:ext uri="{BB962C8B-B14F-4D97-AF65-F5344CB8AC3E}">
        <p14:creationId xmlns:p14="http://schemas.microsoft.com/office/powerpoint/2010/main" val="182459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C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373"/>
          <a:stretch/>
        </p:blipFill>
        <p:spPr>
          <a:xfrm rot="5400000">
            <a:off x="1620108" y="1245319"/>
            <a:ext cx="6181634" cy="4240273"/>
          </a:xfrm>
        </p:spPr>
      </p:pic>
    </p:spTree>
    <p:extLst>
      <p:ext uri="{BB962C8B-B14F-4D97-AF65-F5344CB8AC3E}">
        <p14:creationId xmlns:p14="http://schemas.microsoft.com/office/powerpoint/2010/main" val="276499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Śāntideva. </a:t>
            </a:r>
            <a:r>
              <a:rPr lang="en-US" i="1" dirty="0" smtClean="0"/>
              <a:t>The </a:t>
            </a:r>
            <a:r>
              <a:rPr lang="en-US" i="1" dirty="0" err="1" smtClean="0"/>
              <a:t>Bodhicaryāvatāra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Crosby and </a:t>
            </a:r>
            <a:r>
              <a:rPr lang="en-US" dirty="0" err="1" smtClean="0"/>
              <a:t>Skilton</a:t>
            </a:r>
            <a:r>
              <a:rPr lang="en-US" dirty="0" smtClean="0"/>
              <a:t>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Single most important primary source for moral philosophy in Buddhism</a:t>
            </a:r>
          </a:p>
          <a:p>
            <a:r>
              <a:rPr lang="en-US" sz="2800" dirty="0" smtClean="0"/>
              <a:t>Some of the finest Buddhist poetry ever written</a:t>
            </a:r>
          </a:p>
          <a:p>
            <a:r>
              <a:rPr lang="en-US" sz="2800" dirty="0" smtClean="0"/>
              <a:t>Contains almost the only discussion of free will to be found in </a:t>
            </a:r>
            <a:r>
              <a:rPr lang="en-US" sz="2800" dirty="0" err="1" smtClean="0"/>
              <a:t>premodern</a:t>
            </a:r>
            <a:r>
              <a:rPr lang="en-US" sz="2800" dirty="0" smtClean="0"/>
              <a:t> South Asia</a:t>
            </a:r>
          </a:p>
          <a:p>
            <a:r>
              <a:rPr lang="en-US" sz="2800" dirty="0" smtClean="0"/>
              <a:t>Assign especially </a:t>
            </a:r>
            <a:r>
              <a:rPr lang="en-US" sz="2800" dirty="0" err="1" smtClean="0"/>
              <a:t>ch.</a:t>
            </a:r>
            <a:r>
              <a:rPr lang="en-US" sz="2800" dirty="0" smtClean="0"/>
              <a:t> 6 and </a:t>
            </a:r>
            <a:r>
              <a:rPr lang="en-US" sz="2800" dirty="0" err="1" smtClean="0"/>
              <a:t>ch.</a:t>
            </a:r>
            <a:r>
              <a:rPr lang="en-US" sz="2800" dirty="0" smtClean="0"/>
              <a:t> 8.  Avoid </a:t>
            </a:r>
            <a:r>
              <a:rPr lang="en-US" sz="2800" dirty="0" err="1" smtClean="0"/>
              <a:t>ch.</a:t>
            </a:r>
            <a:r>
              <a:rPr lang="en-US" sz="2800" dirty="0" smtClean="0"/>
              <a:t> 9</a:t>
            </a:r>
          </a:p>
          <a:p>
            <a:r>
              <a:rPr lang="en-US" sz="2800" i="1" dirty="0" smtClean="0"/>
              <a:t>A Guide to the Bodhisattva Way of Life</a:t>
            </a:r>
            <a:r>
              <a:rPr lang="en-US" sz="2800" dirty="0" smtClean="0"/>
              <a:t>, trans. Wallace and Wallace, also available, and numerous other translations into modern languages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1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Readings of the </a:t>
            </a:r>
            <a:r>
              <a:rPr lang="en-US" i="1" dirty="0" err="1" smtClean="0"/>
              <a:t>Bodhicaryāvatāra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J. Gold and D. Duckworth, eds.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essays specifically designed to help philosophers with little previous knowledge of Buddhism understand and teach the </a:t>
            </a:r>
            <a:r>
              <a:rPr lang="en-US" i="1" dirty="0" smtClean="0"/>
              <a:t>BCA</a:t>
            </a:r>
          </a:p>
          <a:p>
            <a:r>
              <a:rPr lang="en-US" dirty="0" smtClean="0"/>
              <a:t>Contributions from a wide range of highly regarded scholars</a:t>
            </a:r>
          </a:p>
          <a:p>
            <a:r>
              <a:rPr lang="en-US" dirty="0" smtClean="0"/>
              <a:t>In press; should be available later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368743" y="1765481"/>
            <a:ext cx="6625402" cy="3643716"/>
          </a:xfrm>
        </p:spPr>
      </p:pic>
    </p:spTree>
    <p:extLst>
      <p:ext uri="{BB962C8B-B14F-4D97-AF65-F5344CB8AC3E}">
        <p14:creationId xmlns:p14="http://schemas.microsoft.com/office/powerpoint/2010/main" val="197451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Training Anthology </a:t>
            </a:r>
            <a:r>
              <a:rPr lang="en-US" dirty="0" smtClean="0"/>
              <a:t>of Śāntideva,</a:t>
            </a:r>
            <a:br>
              <a:rPr lang="en-US" dirty="0" smtClean="0"/>
            </a:br>
            <a:r>
              <a:rPr lang="en-US" dirty="0" smtClean="0"/>
              <a:t>C. Goodman,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May be the first clear articulation of utilitarianism in human history, working out a rich and unfamiliar conception of that view’s implications</a:t>
            </a:r>
          </a:p>
          <a:p>
            <a:r>
              <a:rPr lang="en-US" sz="2800" dirty="0" smtClean="0"/>
              <a:t>Can be used to bring out the appeal of utilitarianism, and also objections against it, including demandingness and issues about special obligations</a:t>
            </a:r>
          </a:p>
          <a:p>
            <a:r>
              <a:rPr lang="en-US" sz="2800" dirty="0" smtClean="0"/>
              <a:t>For ethics, teach especially </a:t>
            </a:r>
            <a:r>
              <a:rPr lang="en-US" sz="2800" dirty="0" err="1" smtClean="0"/>
              <a:t>ch.</a:t>
            </a:r>
            <a:r>
              <a:rPr lang="en-US" sz="2800" dirty="0" smtClean="0"/>
              <a:t> 1 and </a:t>
            </a:r>
            <a:r>
              <a:rPr lang="en-US" sz="2800" dirty="0" err="1" smtClean="0"/>
              <a:t>ch.</a:t>
            </a:r>
            <a:r>
              <a:rPr lang="en-US" sz="2800" dirty="0" smtClean="0"/>
              <a:t> 6-9</a:t>
            </a:r>
          </a:p>
          <a:p>
            <a:r>
              <a:rPr lang="en-US" sz="2800" dirty="0" smtClean="0"/>
              <a:t>Use </a:t>
            </a:r>
            <a:r>
              <a:rPr lang="en-US" sz="2800" dirty="0" err="1" smtClean="0"/>
              <a:t>ch.</a:t>
            </a:r>
            <a:r>
              <a:rPr lang="en-US" sz="2800" dirty="0" smtClean="0"/>
              <a:t> 14 for a more accessible presentation of emptiness than can be found in </a:t>
            </a:r>
            <a:r>
              <a:rPr lang="en-US" sz="2800" dirty="0" err="1" smtClean="0"/>
              <a:t>Nāgārjuna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23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Bhagavad Gita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George Thompson,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most important sacred scripture of contemporary Hinduism</a:t>
            </a:r>
          </a:p>
          <a:p>
            <a:r>
              <a:rPr lang="en-US" dirty="0" smtClean="0"/>
              <a:t>Presents a deontological ethic that represents a radical alternative to standard conceptions of instrumental rationality</a:t>
            </a:r>
          </a:p>
          <a:p>
            <a:r>
              <a:rPr lang="en-US" dirty="0" smtClean="0"/>
              <a:t>Contains arguments, but many premises are based on divine authority.  Questionable whether it should count as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1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HI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" b="2598"/>
          <a:stretch/>
        </p:blipFill>
        <p:spPr>
          <a:xfrm rot="5400000">
            <a:off x="1274512" y="1254561"/>
            <a:ext cx="6334825" cy="4374980"/>
          </a:xfrm>
        </p:spPr>
      </p:pic>
    </p:spTree>
    <p:extLst>
      <p:ext uri="{BB962C8B-B14F-4D97-AF65-F5344CB8AC3E}">
        <p14:creationId xmlns:p14="http://schemas.microsoft.com/office/powerpoint/2010/main" val="29807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Oxford Handbook of Indian Philosophy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ed. </a:t>
            </a:r>
            <a:r>
              <a:rPr lang="en-US" sz="3200" dirty="0" err="1" smtClean="0"/>
              <a:t>Jonardon</a:t>
            </a:r>
            <a:r>
              <a:rPr lang="en-US" sz="3200" dirty="0" smtClean="0"/>
              <a:t> </a:t>
            </a:r>
            <a:r>
              <a:rPr lang="en-US" sz="3200" dirty="0" err="1" smtClean="0"/>
              <a:t>Ganeri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Up-to-date collection of high-quality articles on a wide range of authors from the whole history of Indian thought, including the British colonial period, up to independence</a:t>
            </a:r>
          </a:p>
          <a:p>
            <a:r>
              <a:rPr lang="en-US" dirty="0" smtClean="0"/>
              <a:t>Use as a reference source, for background information on a given philosopher and to help you situate that figure in the long history of South Asian 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61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ddhism as Philosop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312183" y="1692506"/>
            <a:ext cx="6301093" cy="3465358"/>
          </a:xfrm>
        </p:spPr>
      </p:pic>
    </p:spTree>
    <p:extLst>
      <p:ext uri="{BB962C8B-B14F-4D97-AF65-F5344CB8AC3E}">
        <p14:creationId xmlns:p14="http://schemas.microsoft.com/office/powerpoint/2010/main" val="75626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Siderits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Buddhism as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to use: </a:t>
            </a:r>
          </a:p>
          <a:p>
            <a:r>
              <a:rPr lang="en-US" dirty="0" smtClean="0"/>
              <a:t>Philosophically sophisticated general introduction  </a:t>
            </a:r>
          </a:p>
          <a:p>
            <a:r>
              <a:rPr lang="en-US" dirty="0" smtClean="0"/>
              <a:t>Shows how to read Buddhism as a philosophical tradition  </a:t>
            </a:r>
            <a:endParaRPr lang="en-US" dirty="0"/>
          </a:p>
          <a:p>
            <a:r>
              <a:rPr lang="en-US" dirty="0" smtClean="0"/>
              <a:t>Contains a translation of </a:t>
            </a:r>
            <a:r>
              <a:rPr lang="en-US" dirty="0" err="1" smtClean="0"/>
              <a:t>Vasubandhu’s</a:t>
            </a:r>
            <a:r>
              <a:rPr lang="en-US" dirty="0" smtClean="0"/>
              <a:t> </a:t>
            </a:r>
            <a:r>
              <a:rPr lang="en-US" i="1" dirty="0" smtClean="0"/>
              <a:t>Twenty Verses</a:t>
            </a:r>
            <a:r>
              <a:rPr lang="en-US" dirty="0" smtClean="0"/>
              <a:t>, a major work on Buddhist idealism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4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rv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380072" y="1723072"/>
            <a:ext cx="6436933" cy="3540065"/>
          </a:xfrm>
        </p:spPr>
      </p:pic>
    </p:spTree>
    <p:extLst>
      <p:ext uri="{BB962C8B-B14F-4D97-AF65-F5344CB8AC3E}">
        <p14:creationId xmlns:p14="http://schemas.microsoft.com/office/powerpoint/2010/main" val="360209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An Introduction to Buddhist Ethics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Peter Harvey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Broad, thorough, systematic and scholarly coverage of Buddhist views on many normative questions</a:t>
            </a:r>
          </a:p>
          <a:p>
            <a:r>
              <a:rPr lang="en-US" dirty="0" smtClean="0"/>
              <a:t>Several individual chapters that could be used in applied ethics classes</a:t>
            </a:r>
          </a:p>
          <a:p>
            <a:r>
              <a:rPr lang="en-US" dirty="0" smtClean="0"/>
              <a:t>Offers anthropological information about cultural practices as well as textual insights</a:t>
            </a:r>
          </a:p>
          <a:p>
            <a:r>
              <a:rPr lang="en-US" dirty="0" smtClean="0"/>
              <a:t>Sometimes lacks philosophical rigor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0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tila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13306"/>
          <a:stretch/>
        </p:blipFill>
        <p:spPr>
          <a:xfrm rot="5400000">
            <a:off x="1572366" y="1647737"/>
            <a:ext cx="6537222" cy="3791024"/>
          </a:xfrm>
        </p:spPr>
      </p:pic>
    </p:spTree>
    <p:extLst>
      <p:ext uri="{BB962C8B-B14F-4D97-AF65-F5344CB8AC3E}">
        <p14:creationId xmlns:p14="http://schemas.microsoft.com/office/powerpoint/2010/main" val="112952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Perception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err="1" smtClean="0"/>
              <a:t>Matilal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Regarded as a classic work of scholarship</a:t>
            </a:r>
          </a:p>
          <a:p>
            <a:r>
              <a:rPr lang="en-US" dirty="0" smtClean="0"/>
              <a:t>Use as background reading or for advanced classes in epistemology, philosophy of mind, philosophy of perception</a:t>
            </a:r>
          </a:p>
          <a:p>
            <a:r>
              <a:rPr lang="en-US" dirty="0" smtClean="0"/>
              <a:t>Very broad and deeply informed perspective on the full range of South Asian views on the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5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neri Arth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8749" r="4556" b="8941"/>
          <a:stretch/>
        </p:blipFill>
        <p:spPr>
          <a:xfrm rot="5400000">
            <a:off x="1424344" y="1329704"/>
            <a:ext cx="6364861" cy="4254729"/>
          </a:xfrm>
        </p:spPr>
      </p:pic>
    </p:spTree>
    <p:extLst>
      <p:ext uri="{BB962C8B-B14F-4D97-AF65-F5344CB8AC3E}">
        <p14:creationId xmlns:p14="http://schemas.microsoft.com/office/powerpoint/2010/main" val="19586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Artha</a:t>
            </a:r>
            <a:r>
              <a:rPr lang="en-US" i="1" dirty="0" smtClean="0"/>
              <a:t>: Meaning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J. </a:t>
            </a:r>
            <a:r>
              <a:rPr lang="en-US" dirty="0" err="1" smtClean="0"/>
              <a:t>Ganeri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Dry, highly technical treatise on Indian philosophy of language</a:t>
            </a:r>
          </a:p>
          <a:p>
            <a:r>
              <a:rPr lang="en-US" dirty="0" smtClean="0"/>
              <a:t>Demonstrates the sophistication attained by Indian philosophical linguistics, and especially by the “New Logic” (</a:t>
            </a:r>
            <a:r>
              <a:rPr lang="en-US" i="1" dirty="0" err="1" smtClean="0"/>
              <a:t>Navya-nyāya</a:t>
            </a:r>
            <a:r>
              <a:rPr lang="en-US" dirty="0" smtClean="0"/>
              <a:t>) tradition</a:t>
            </a:r>
          </a:p>
          <a:p>
            <a:r>
              <a:rPr lang="en-US" dirty="0" smtClean="0"/>
              <a:t>Plausibly argues that Indian authors solved several specific problems about language that are still controversial in Western philosophy</a:t>
            </a:r>
          </a:p>
          <a:p>
            <a:r>
              <a:rPr lang="en-US" dirty="0" smtClean="0"/>
              <a:t>Use in advanced courses on philosophy of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N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r="38690" b="4270"/>
          <a:stretch/>
        </p:blipFill>
        <p:spPr>
          <a:xfrm rot="5400000">
            <a:off x="1746969" y="-64304"/>
            <a:ext cx="5704341" cy="6382225"/>
          </a:xfrm>
        </p:spPr>
      </p:pic>
    </p:spTree>
    <p:extLst>
      <p:ext uri="{BB962C8B-B14F-4D97-AF65-F5344CB8AC3E}">
        <p14:creationId xmlns:p14="http://schemas.microsoft.com/office/powerpoint/2010/main" val="312561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rnol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7190" b="7694"/>
          <a:stretch/>
        </p:blipFill>
        <p:spPr>
          <a:xfrm rot="5400000">
            <a:off x="1443030" y="1430182"/>
            <a:ext cx="6003005" cy="4092782"/>
          </a:xfrm>
        </p:spPr>
      </p:pic>
    </p:spTree>
    <p:extLst>
      <p:ext uri="{BB962C8B-B14F-4D97-AF65-F5344CB8AC3E}">
        <p14:creationId xmlns:p14="http://schemas.microsoft.com/office/powerpoint/2010/main" val="358573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Brains, Buddhas, and Believing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Dan Arnold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for courses on the philosophy of mind</a:t>
            </a:r>
          </a:p>
          <a:p>
            <a:r>
              <a:rPr lang="en-US" dirty="0" smtClean="0"/>
              <a:t>Presents a sophisticated argument against certain kinds of reductionist philosophical trends influenced by cognitive science.  Highly critical of parts of the Buddhist tradition</a:t>
            </a:r>
          </a:p>
          <a:p>
            <a:r>
              <a:rPr lang="en-US" dirty="0" smtClean="0"/>
              <a:t>Also consider his first book, </a:t>
            </a:r>
            <a:r>
              <a:rPr lang="en-US" i="1" dirty="0" smtClean="0"/>
              <a:t>Buddhists, Brahmins and Belief</a:t>
            </a:r>
            <a:r>
              <a:rPr lang="en-US" dirty="0" smtClean="0"/>
              <a:t>, for similar themes and insights into </a:t>
            </a:r>
            <a:r>
              <a:rPr lang="en-US" dirty="0" err="1" smtClean="0"/>
              <a:t>Mīmāṃsā</a:t>
            </a:r>
            <a:r>
              <a:rPr lang="en-US" dirty="0" smtClean="0"/>
              <a:t>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deri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9" b="8903"/>
          <a:stretch/>
        </p:blipFill>
        <p:spPr>
          <a:xfrm rot="5400000">
            <a:off x="1095669" y="1475452"/>
            <a:ext cx="6473716" cy="4072091"/>
          </a:xfrm>
        </p:spPr>
      </p:pic>
    </p:spTree>
    <p:extLst>
      <p:ext uri="{BB962C8B-B14F-4D97-AF65-F5344CB8AC3E}">
        <p14:creationId xmlns:p14="http://schemas.microsoft.com/office/powerpoint/2010/main" val="173045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Studies in Buddhist Philosophy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Mark </a:t>
            </a:r>
            <a:r>
              <a:rPr lang="en-US" dirty="0" err="1" smtClean="0"/>
              <a:t>Siderits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for upper-division classes in metaphysics, epistemology and philosophy of language</a:t>
            </a:r>
          </a:p>
          <a:p>
            <a:r>
              <a:rPr lang="en-US" dirty="0" smtClean="0"/>
              <a:t>For epistemology, assign especially chapters 2.5, 4.1 and 4.3.  4.1, “The </a:t>
            </a:r>
            <a:r>
              <a:rPr lang="en-US" dirty="0" err="1" smtClean="0"/>
              <a:t>Madhyamaka</a:t>
            </a:r>
            <a:r>
              <a:rPr lang="en-US" dirty="0" smtClean="0"/>
              <a:t> Critique of Epistemology (I)”, is quite accessible to students and very valuable</a:t>
            </a:r>
          </a:p>
          <a:p>
            <a:r>
              <a:rPr lang="en-US" dirty="0" smtClean="0"/>
              <a:t>For philosophy of language, especially 3.1 and 3.2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3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</a:t>
            </a:r>
            <a:r>
              <a:rPr lang="en-US" i="1" dirty="0" err="1" smtClean="0"/>
              <a:t>Nyāya</a:t>
            </a:r>
            <a:r>
              <a:rPr lang="en-US" i="1" dirty="0" smtClean="0"/>
              <a:t>-Sūtra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M. </a:t>
            </a:r>
            <a:r>
              <a:rPr lang="en-US" dirty="0" err="1" smtClean="0"/>
              <a:t>Dasti</a:t>
            </a:r>
            <a:r>
              <a:rPr lang="en-US" dirty="0" smtClean="0"/>
              <a:t> and S. Phillips,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for classes on metaphysics, epistemology, philosophy of religion</a:t>
            </a:r>
          </a:p>
          <a:p>
            <a:r>
              <a:rPr lang="en-US" dirty="0" smtClean="0"/>
              <a:t>Shows the early development of epistemology in India</a:t>
            </a:r>
          </a:p>
          <a:p>
            <a:r>
              <a:rPr lang="en-US" dirty="0" smtClean="0"/>
              <a:t>A realist tradition opposed to prevalent idealist views in Hinduism and highly critical of Buddhist thought</a:t>
            </a:r>
          </a:p>
          <a:p>
            <a:r>
              <a:rPr lang="en-US" dirty="0" smtClean="0"/>
              <a:t>Extensive translations of commentarial material make verses much more accessible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0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rest Jew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" b="2598"/>
          <a:stretch>
            <a:fillRect/>
          </a:stretch>
        </p:blipFill>
        <p:spPr>
          <a:xfrm rot="5400000">
            <a:off x="1645806" y="1347064"/>
            <a:ext cx="5963531" cy="4240273"/>
          </a:xfrm>
        </p:spPr>
      </p:pic>
    </p:spTree>
    <p:extLst>
      <p:ext uri="{BB962C8B-B14F-4D97-AF65-F5344CB8AC3E}">
        <p14:creationId xmlns:p14="http://schemas.microsoft.com/office/powerpoint/2010/main" val="366944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Shankara’s</a:t>
            </a:r>
            <a:r>
              <a:rPr lang="en-US" sz="3200" dirty="0" smtClean="0"/>
              <a:t> </a:t>
            </a:r>
            <a:r>
              <a:rPr lang="en-US" sz="3200" i="1" dirty="0" smtClean="0"/>
              <a:t>Crest-Jewel of Discrimination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err="1" smtClean="0"/>
              <a:t>Prabhavananda</a:t>
            </a:r>
            <a:r>
              <a:rPr lang="en-US" sz="3200" dirty="0" smtClean="0"/>
              <a:t> and Isherwood, trans.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accessible introduction to </a:t>
            </a:r>
            <a:r>
              <a:rPr lang="en-US" dirty="0" err="1" smtClean="0"/>
              <a:t>Advaita</a:t>
            </a:r>
            <a:r>
              <a:rPr lang="en-US" dirty="0" smtClean="0"/>
              <a:t> </a:t>
            </a:r>
            <a:r>
              <a:rPr lang="en-US" dirty="0" err="1" smtClean="0"/>
              <a:t>Vedānta</a:t>
            </a:r>
            <a:r>
              <a:rPr lang="en-US" dirty="0" smtClean="0"/>
              <a:t>, the most influential philosophical tradition in contemporary Hinduism</a:t>
            </a:r>
          </a:p>
          <a:p>
            <a:r>
              <a:rPr lang="en-US" dirty="0" smtClean="0"/>
              <a:t>I teach pp. 52-76 for challenging arguments about personal identity and rejection of a real external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7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hammapad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3335" r="5295" b="13335"/>
          <a:stretch/>
        </p:blipFill>
        <p:spPr>
          <a:xfrm rot="5400000">
            <a:off x="1466425" y="1405363"/>
            <a:ext cx="6345220" cy="4083770"/>
          </a:xfrm>
        </p:spPr>
      </p:pic>
    </p:spTree>
    <p:extLst>
      <p:ext uri="{BB962C8B-B14F-4D97-AF65-F5344CB8AC3E}">
        <p14:creationId xmlns:p14="http://schemas.microsoft.com/office/powerpoint/2010/main" val="227122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Dhammapada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Ānanda Maitreya, trans.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Buddhist scripture in contemporary Southeast Asia</a:t>
            </a:r>
          </a:p>
          <a:p>
            <a:r>
              <a:rPr lang="en-US" dirty="0" smtClean="0"/>
              <a:t>Use as an introduction to basic Buddhist values and beliefs</a:t>
            </a:r>
          </a:p>
          <a:p>
            <a:r>
              <a:rPr lang="en-US" dirty="0" smtClean="0"/>
              <a:t>Short enough to teach the whole thing, but assign especially </a:t>
            </a:r>
            <a:r>
              <a:rPr lang="en-US" dirty="0" err="1" smtClean="0"/>
              <a:t>ch.</a:t>
            </a:r>
            <a:r>
              <a:rPr lang="en-US" dirty="0" smtClean="0"/>
              <a:t> 1-2 and 10</a:t>
            </a:r>
          </a:p>
          <a:p>
            <a:r>
              <a:rPr lang="en-US" dirty="0" err="1" smtClean="0"/>
              <a:t>Byrom</a:t>
            </a:r>
            <a:r>
              <a:rPr lang="en-US" dirty="0" smtClean="0"/>
              <a:t> translation also available.  More beautiful but less accurate</a:t>
            </a:r>
          </a:p>
        </p:txBody>
      </p:sp>
    </p:spTree>
    <p:extLst>
      <p:ext uri="{BB962C8B-B14F-4D97-AF65-F5344CB8AC3E}">
        <p14:creationId xmlns:p14="http://schemas.microsoft.com/office/powerpoint/2010/main" val="254503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</TotalTime>
  <Words>1181</Words>
  <Application>Microsoft Macintosh PowerPoint</Application>
  <PresentationFormat>On-screen Show (4:3)</PresentationFormat>
  <Paragraphs>97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Diversify Your Syllabi: South Asian Philosophy</vt:lpstr>
      <vt:lpstr>PowerPoint Presentation</vt:lpstr>
      <vt:lpstr>The Bhagavad Gita, George Thompson, trans.</vt:lpstr>
      <vt:lpstr>PowerPoint Presentation</vt:lpstr>
      <vt:lpstr>The Nyāya-Sūtra, M. Dasti and S. Phillips, trans.</vt:lpstr>
      <vt:lpstr>PowerPoint Presentation</vt:lpstr>
      <vt:lpstr>Shankara’s Crest-Jewel of Discrimination, Prabhavananda and Isherwood, trans.</vt:lpstr>
      <vt:lpstr>PowerPoint Presentation</vt:lpstr>
      <vt:lpstr>The Dhammapada, Ānanda Maitreya, trans.</vt:lpstr>
      <vt:lpstr>PowerPoint Presentation</vt:lpstr>
      <vt:lpstr>The Middle Length Discourses of the Buddha.  Ñānamoli and Bodhi, trans.</vt:lpstr>
      <vt:lpstr>PowerPoint Presentation</vt:lpstr>
      <vt:lpstr>Buddhist Philosophy: Essential Readings W. Edelglass and J. Garfield, eds.</vt:lpstr>
      <vt:lpstr>PowerPoint Presentation</vt:lpstr>
      <vt:lpstr>The Essential Vedānta, E. Deutsch and R. Dalvi, ed. and trans.</vt:lpstr>
      <vt:lpstr>PowerPoint Presentation</vt:lpstr>
      <vt:lpstr>Nāgārjuna’s Middle Way, Siderits and Katsura, trans.</vt:lpstr>
      <vt:lpstr>PowerPoint Presentation</vt:lpstr>
      <vt:lpstr>PowerPoint Presentation</vt:lpstr>
      <vt:lpstr>The Emptiness of Emptiness, Huntington and Wangchen, trans.</vt:lpstr>
      <vt:lpstr>PowerPoint Presentation</vt:lpstr>
      <vt:lpstr>Tsong-kha-pa’s Great Treatise, vol. 3 Lamrim Chenmo Translation Committee</vt:lpstr>
      <vt:lpstr>PowerPoint Presentation</vt:lpstr>
      <vt:lpstr>Dignāga’s Investigation of the Percept, Duckworth et al., trans.</vt:lpstr>
      <vt:lpstr>PowerPoint Presentation</vt:lpstr>
      <vt:lpstr>Śāntideva. The Bodhicaryāvatāra, Crosby and Skilton, trans.</vt:lpstr>
      <vt:lpstr>Readings of the Bodhicaryāvatāra, J. Gold and D. Duckworth, eds.</vt:lpstr>
      <vt:lpstr>PowerPoint Presentation</vt:lpstr>
      <vt:lpstr>The Training Anthology of Śāntideva, C. Goodman, trans.</vt:lpstr>
      <vt:lpstr>PowerPoint Presentation</vt:lpstr>
      <vt:lpstr>Oxford Handbook of Indian Philosophy, ed. Jonardon Ganeri</vt:lpstr>
      <vt:lpstr>PowerPoint Presentation</vt:lpstr>
      <vt:lpstr>Mark Siderits,  Buddhism as Philosophy</vt:lpstr>
      <vt:lpstr>PowerPoint Presentation</vt:lpstr>
      <vt:lpstr>An Introduction to Buddhist Ethics, Peter Harvey</vt:lpstr>
      <vt:lpstr>PowerPoint Presentation</vt:lpstr>
      <vt:lpstr>Perception, B. Matilal </vt:lpstr>
      <vt:lpstr>PowerPoint Presentation</vt:lpstr>
      <vt:lpstr>Artha: Meaning, J. Ganeri</vt:lpstr>
      <vt:lpstr>PowerPoint Presentation</vt:lpstr>
      <vt:lpstr>Brains, Buddhas, and Believing, Dan Arnold</vt:lpstr>
      <vt:lpstr>PowerPoint Presentation</vt:lpstr>
      <vt:lpstr>Studies in Buddhist Philosophy, Mark Siderits</vt:lpstr>
    </vt:vector>
  </TitlesOfParts>
  <Company>Binghamton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 Your Syllabi: South Asian Philosophy</dc:title>
  <dc:creator>Charles Goodman</dc:creator>
  <cp:lastModifiedBy>Charles Goodman</cp:lastModifiedBy>
  <cp:revision>23</cp:revision>
  <dcterms:created xsi:type="dcterms:W3CDTF">2019-02-19T15:18:21Z</dcterms:created>
  <dcterms:modified xsi:type="dcterms:W3CDTF">2019-02-24T18:56:16Z</dcterms:modified>
</cp:coreProperties>
</file>